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4" r:id="rId10"/>
    <p:sldId id="275" r:id="rId11"/>
    <p:sldId id="263" r:id="rId12"/>
    <p:sldId id="276" r:id="rId13"/>
    <p:sldId id="265" r:id="rId14"/>
    <p:sldId id="266" r:id="rId15"/>
    <p:sldId id="267" r:id="rId16"/>
    <p:sldId id="268" r:id="rId17"/>
    <p:sldId id="277" r:id="rId18"/>
    <p:sldId id="269" r:id="rId19"/>
    <p:sldId id="270" r:id="rId20"/>
    <p:sldId id="271" r:id="rId21"/>
    <p:sldId id="272" r:id="rId22"/>
    <p:sldId id="273" r:id="rId23"/>
    <p:sldId id="278" r:id="rId24"/>
    <p:sldId id="279" r:id="rId25"/>
    <p:sldId id="280" r:id="rId26"/>
    <p:sldId id="281" r:id="rId27"/>
    <p:sldId id="283" r:id="rId28"/>
    <p:sldId id="286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32ED27-20C3-4204-BBA8-01D5DA34B606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6D4F3F-1BEF-41CE-AEDC-4A8A629656D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-info.wikispaces.com/HOME" TargetMode="External"/><Relationship Id="rId2" Type="http://schemas.openxmlformats.org/officeDocument/2006/relationships/hyperlink" Target="http://arduino.cc/en/Reference/HomePag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Arduino</a:t>
            </a:r>
            <a:r>
              <a:rPr lang="en-US" dirty="0" smtClean="0"/>
              <a:t> for Robots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Seminars at RSSC.org</a:t>
            </a:r>
          </a:p>
          <a:p>
            <a:r>
              <a:rPr lang="en-US" dirty="0" smtClean="0"/>
              <a:t>Sergei </a:t>
            </a:r>
            <a:r>
              <a:rPr lang="en-US" dirty="0" err="1" smtClean="0"/>
              <a:t>Grichine</a:t>
            </a:r>
            <a:endParaRPr lang="en-US" dirty="0" smtClean="0"/>
          </a:p>
          <a:p>
            <a:r>
              <a:rPr lang="en-US" dirty="0" smtClean="0"/>
              <a:t>slg@quakemap.com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Z:\Documents\My\Pictures\20130122-MakingBicycleShifter\P10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81" y="0"/>
            <a:ext cx="88148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Diavolino</a:t>
            </a:r>
            <a:r>
              <a:rPr lang="en-US" dirty="0" smtClean="0"/>
              <a:t>  - also just-a-chip</a:t>
            </a:r>
            <a:endParaRPr lang="en-US" dirty="0"/>
          </a:p>
        </p:txBody>
      </p:sp>
      <p:pic>
        <p:nvPicPr>
          <p:cNvPr id="19458" name="Picture 2" descr="Diavolino, with optional header sock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57400"/>
            <a:ext cx="4419600" cy="3314700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410200"/>
            <a:ext cx="89725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885"/>
            <a:ext cx="9144001" cy="649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– power, 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Vin:    UNO – 7 to 10V   Mega – maybe to 12V</a:t>
            </a:r>
          </a:p>
          <a:p>
            <a:r>
              <a:rPr lang="en-US" dirty="0" smtClean="0"/>
              <a:t>2.1mm power plug (Fry’s has it)</a:t>
            </a:r>
          </a:p>
          <a:p>
            <a:r>
              <a:rPr lang="en-US" dirty="0" smtClean="0"/>
              <a:t>the plug must be "centre positive", that is, the middle pin of the plug has to be the + connection.</a:t>
            </a:r>
          </a:p>
          <a:p>
            <a:r>
              <a:rPr lang="en-US" dirty="0" smtClean="0"/>
              <a:t>250ma or more rated power adapter</a:t>
            </a:r>
          </a:p>
          <a:p>
            <a:endParaRPr lang="en-US" dirty="0" smtClean="0"/>
          </a:p>
          <a:p>
            <a:r>
              <a:rPr lang="en-US" dirty="0" smtClean="0"/>
              <a:t>Direct feed – 5V stabilized  - can’t be used when Vin connected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Precautions –  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41520"/>
          </a:xfrm>
        </p:spPr>
        <p:txBody>
          <a:bodyPr>
            <a:normAutofit/>
          </a:bodyPr>
          <a:lstStyle/>
          <a:p>
            <a:r>
              <a:rPr lang="en-US" dirty="0" smtClean="0"/>
              <a:t>40ma per pin, total up to 200ma</a:t>
            </a:r>
          </a:p>
          <a:p>
            <a:r>
              <a:rPr lang="en-US" dirty="0" smtClean="0"/>
              <a:t>Be Nice to your </a:t>
            </a:r>
            <a:r>
              <a:rPr lang="en-US" dirty="0" err="1" smtClean="0"/>
              <a:t>Arduino</a:t>
            </a:r>
            <a:r>
              <a:rPr lang="en-US" dirty="0" smtClean="0"/>
              <a:t> – divide the above by 2… or 4</a:t>
            </a:r>
          </a:p>
          <a:p>
            <a:r>
              <a:rPr lang="en-US" dirty="0" smtClean="0"/>
              <a:t>For a LED, use 100 Ohm or larger resistor in series</a:t>
            </a:r>
          </a:p>
          <a:p>
            <a:r>
              <a:rPr lang="en-US" i="1" dirty="0" smtClean="0"/>
              <a:t>No recent (well over 2 years now) </a:t>
            </a:r>
            <a:r>
              <a:rPr lang="en-US" i="1" dirty="0" err="1" smtClean="0"/>
              <a:t>Arduino</a:t>
            </a:r>
            <a:r>
              <a:rPr lang="en-US" i="1" dirty="0" smtClean="0"/>
              <a:t> has a built-in resistor on Pin 13.</a:t>
            </a:r>
          </a:p>
          <a:p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Google “</a:t>
            </a:r>
            <a:r>
              <a:rPr lang="en-US" dirty="0" err="1" smtClean="0"/>
              <a:t>Arduino</a:t>
            </a:r>
            <a:r>
              <a:rPr lang="en-US" dirty="0" smtClean="0"/>
              <a:t> pin current”</a:t>
            </a:r>
            <a:endParaRPr lang="en-US" dirty="0"/>
          </a:p>
        </p:txBody>
      </p:sp>
      <p:pic>
        <p:nvPicPr>
          <p:cNvPr id="23554" name="Picture 2" descr="Circuit diagram of LED conn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114800"/>
            <a:ext cx="38100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must read:</a:t>
            </a:r>
          </a:p>
          <a:p>
            <a:r>
              <a:rPr lang="en-US" dirty="0" smtClean="0"/>
              <a:t>Google “</a:t>
            </a:r>
            <a:r>
              <a:rPr lang="en-US" b="1" dirty="0" smtClean="0"/>
              <a:t>10 Ways to Destroy An </a:t>
            </a:r>
            <a:r>
              <a:rPr lang="en-US" b="1" dirty="0" err="1" smtClean="0"/>
              <a:t>Arduino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/>
          </a:bodyPr>
          <a:lstStyle/>
          <a:p>
            <a:r>
              <a:rPr lang="en-US" dirty="0" smtClean="0"/>
              <a:t>Tools –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2362200"/>
            <a:ext cx="76251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Tools – ICSP programmer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4038600" cy="3962400"/>
          </a:xfrm>
        </p:spPr>
        <p:txBody>
          <a:bodyPr>
            <a:normAutofit/>
          </a:bodyPr>
          <a:lstStyle/>
          <a:p>
            <a:r>
              <a:rPr lang="en-US" dirty="0" smtClean="0"/>
              <a:t>download </a:t>
            </a:r>
            <a:r>
              <a:rPr lang="en-US" dirty="0" err="1" smtClean="0"/>
              <a:t>bootloader</a:t>
            </a:r>
            <a:r>
              <a:rPr lang="en-US" dirty="0" smtClean="0"/>
              <a:t> to EEPROM</a:t>
            </a:r>
          </a:p>
          <a:p>
            <a:r>
              <a:rPr lang="en-US" dirty="0" smtClean="0"/>
              <a:t>debug using Eclipse and other tools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Google:</a:t>
            </a:r>
          </a:p>
          <a:p>
            <a:pPr>
              <a:buNone/>
            </a:pPr>
            <a:r>
              <a:rPr lang="en-US" dirty="0" smtClean="0"/>
              <a:t> “</a:t>
            </a:r>
            <a:r>
              <a:rPr lang="en-US" dirty="0" err="1" smtClean="0"/>
              <a:t>arduino</a:t>
            </a:r>
            <a:r>
              <a:rPr lang="en-US" dirty="0" smtClean="0"/>
              <a:t> </a:t>
            </a:r>
            <a:r>
              <a:rPr lang="en-US" dirty="0" err="1" smtClean="0"/>
              <a:t>icsp</a:t>
            </a:r>
            <a:r>
              <a:rPr lang="en-US" dirty="0" smtClean="0"/>
              <a:t> debugging”</a:t>
            </a:r>
            <a:endParaRPr lang="en-US" dirty="0"/>
          </a:p>
        </p:txBody>
      </p:sp>
      <p:pic>
        <p:nvPicPr>
          <p:cNvPr id="32770" name="Picture 2" descr="http://www.tinyosshop.com/image/data/programmer/usbtinyispV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05000"/>
            <a:ext cx="46482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ogic Analyzer Software Appl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6534150" cy="4248151"/>
          </a:xfrm>
          <a:prstGeom prst="rect">
            <a:avLst/>
          </a:prstGeom>
          <a:noFill/>
        </p:spPr>
      </p:pic>
      <p:pic>
        <p:nvPicPr>
          <p:cNvPr id="25604" name="Picture 4" descr="https://www.saleae.com/Content/Images/Logic/Wi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29200" y="4953000"/>
            <a:ext cx="3692770" cy="1600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1066800"/>
            <a:ext cx="30480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Tools:</a:t>
            </a:r>
            <a:br>
              <a:rPr lang="en-US" dirty="0" smtClean="0"/>
            </a:br>
            <a:r>
              <a:rPr lang="en-US" dirty="0" smtClean="0"/>
              <a:t>     Logic</a:t>
            </a:r>
            <a:br>
              <a:rPr lang="en-US" dirty="0" smtClean="0"/>
            </a:br>
            <a:r>
              <a:rPr lang="en-US" dirty="0" smtClean="0"/>
              <a:t>     Analyzer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181600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saleae.com</a:t>
            </a:r>
          </a:p>
          <a:p>
            <a:r>
              <a:rPr lang="en-US" sz="2000" dirty="0"/>
              <a:t>Designed &amp; Manufactured in beautiful San </a:t>
            </a:r>
            <a:r>
              <a:rPr lang="en-US" sz="2000" dirty="0" smtClean="0"/>
              <a:t>Francisco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saleae.com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Designed &amp; Manufactured in beautiful San Francisco</a:t>
            </a:r>
            <a:endParaRPr lang="en-US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6586538" cy="461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Arduino</a:t>
            </a:r>
            <a:endParaRPr lang="en-US" dirty="0" smtClean="0"/>
          </a:p>
          <a:p>
            <a:r>
              <a:rPr lang="en-US" dirty="0" smtClean="0"/>
              <a:t>Common boards – Uno, Mega, Mini, Leonardo and just a chip</a:t>
            </a:r>
          </a:p>
          <a:p>
            <a:r>
              <a:rPr lang="en-US" dirty="0" smtClean="0"/>
              <a:t>Precautions – power, loads</a:t>
            </a:r>
          </a:p>
          <a:p>
            <a:r>
              <a:rPr lang="en-US" dirty="0" smtClean="0"/>
              <a:t>Tools – IDE, logic analyzer, USB/Serial, </a:t>
            </a:r>
          </a:p>
          <a:p>
            <a:r>
              <a:rPr lang="en-US" dirty="0" err="1" smtClean="0"/>
              <a:t>Arduino</a:t>
            </a:r>
            <a:r>
              <a:rPr lang="en-US" dirty="0" smtClean="0"/>
              <a:t> in Robot Architecture</a:t>
            </a:r>
          </a:p>
          <a:p>
            <a:r>
              <a:rPr lang="en-US" dirty="0" smtClean="0"/>
              <a:t>Code:</a:t>
            </a:r>
          </a:p>
          <a:p>
            <a:pPr lvl="1"/>
            <a:r>
              <a:rPr lang="en-US" dirty="0" smtClean="0"/>
              <a:t>Highlights of functions</a:t>
            </a:r>
          </a:p>
          <a:p>
            <a:pPr lvl="1"/>
            <a:r>
              <a:rPr lang="en-US" dirty="0" smtClean="0"/>
              <a:t>Making a library</a:t>
            </a:r>
          </a:p>
          <a:p>
            <a:pPr lvl="1"/>
            <a:r>
              <a:rPr lang="en-US" dirty="0" smtClean="0"/>
              <a:t>Using interrupts to read encoders</a:t>
            </a:r>
          </a:p>
          <a:p>
            <a:pPr lvl="1"/>
            <a:r>
              <a:rPr lang="en-US" dirty="0" smtClean="0"/>
              <a:t>Driving a motor via an H-Bridge</a:t>
            </a:r>
          </a:p>
          <a:p>
            <a:pPr lvl="1"/>
            <a:r>
              <a:rPr lang="en-US" dirty="0" smtClean="0"/>
              <a:t>Multitasking</a:t>
            </a:r>
          </a:p>
          <a:p>
            <a:pPr lvl="1"/>
            <a:r>
              <a:rPr lang="en-US" dirty="0" smtClean="0"/>
              <a:t>Serial communication to a PC</a:t>
            </a:r>
          </a:p>
          <a:p>
            <a:pPr lvl="1"/>
            <a:r>
              <a:rPr lang="en-US" dirty="0" smtClean="0"/>
              <a:t>I2C communication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in Robot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much power – 16 MHz crystal, close to 16 MIPS</a:t>
            </a:r>
          </a:p>
          <a:p>
            <a:r>
              <a:rPr lang="en-US" dirty="0" smtClean="0"/>
              <a:t>8-bit AVR instruction set</a:t>
            </a:r>
          </a:p>
          <a:p>
            <a:r>
              <a:rPr lang="en-US" dirty="0" smtClean="0"/>
              <a:t>Uno /  ATmega328</a:t>
            </a:r>
          </a:p>
          <a:p>
            <a:pPr lvl="1"/>
            <a:r>
              <a:rPr lang="en-US" dirty="0" smtClean="0"/>
              <a:t>Flash Memory:   32 KB  of which 0.5 KB used by </a:t>
            </a:r>
            <a:r>
              <a:rPr lang="en-US" dirty="0" err="1" smtClean="0"/>
              <a:t>bootloader</a:t>
            </a:r>
            <a:endParaRPr lang="en-US" dirty="0" smtClean="0"/>
          </a:p>
          <a:p>
            <a:pPr lvl="1"/>
            <a:r>
              <a:rPr lang="en-US" dirty="0" smtClean="0"/>
              <a:t>SRAM:                    2 KB    (a.k.a. RAM)</a:t>
            </a:r>
          </a:p>
          <a:p>
            <a:pPr lvl="1"/>
            <a:r>
              <a:rPr lang="en-US" dirty="0" smtClean="0"/>
              <a:t>EEPROM:               1 KB	(persistent storage for settings)</a:t>
            </a:r>
          </a:p>
          <a:p>
            <a:r>
              <a:rPr lang="en-US" dirty="0" smtClean="0"/>
              <a:t>Mega:</a:t>
            </a:r>
          </a:p>
          <a:p>
            <a:pPr lvl="1"/>
            <a:r>
              <a:rPr lang="en-US" dirty="0" smtClean="0"/>
              <a:t>Flash Memory:   256 KB of which 8 KB used by </a:t>
            </a:r>
            <a:r>
              <a:rPr lang="en-US" dirty="0" err="1" smtClean="0"/>
              <a:t>bootloader</a:t>
            </a:r>
            <a:endParaRPr lang="en-US" dirty="0" smtClean="0"/>
          </a:p>
          <a:p>
            <a:pPr lvl="1"/>
            <a:r>
              <a:rPr lang="en-US" dirty="0" smtClean="0"/>
              <a:t>SRAM:                  8 KB</a:t>
            </a:r>
          </a:p>
          <a:p>
            <a:pPr lvl="1"/>
            <a:r>
              <a:rPr lang="en-US" dirty="0" smtClean="0"/>
              <a:t>EEPROM:             4 KB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731520"/>
          </a:xfrm>
        </p:spPr>
        <p:txBody>
          <a:bodyPr/>
          <a:lstStyle/>
          <a:p>
            <a:r>
              <a:rPr lang="en-US" dirty="0" smtClean="0"/>
              <a:t>Single controller for a small robot</a:t>
            </a:r>
            <a:endParaRPr lang="en-US" dirty="0"/>
          </a:p>
        </p:txBody>
      </p:sp>
      <p:pic>
        <p:nvPicPr>
          <p:cNvPr id="28675" name="Picture 3" descr="Z:\Documents\My\Pictures\20121201-PololuZumoRobot\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7388048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 controller – servo, drive, sensors, lights, animation, display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8956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Level Controller (PC, </a:t>
            </a:r>
            <a:r>
              <a:rPr lang="en-US" dirty="0" err="1" smtClean="0"/>
              <a:t>Beaglebone</a:t>
            </a:r>
            <a:r>
              <a:rPr lang="en-US" dirty="0" smtClean="0"/>
              <a:t>, Android)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600200" y="3810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4800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Sensor Controller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3276600" y="3810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9400" y="4800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Tank Drive Controller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953000" y="3810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95800" y="4800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Controller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6629400" y="3810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72200" y="4800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 Animation Controller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3962400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USB to Serial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Documents\My\Pictures\20130122-MakingLM629board\P1010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:\Documents\My\Pictures\20141202 - Big Balancer\P1020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5332"/>
            <a:ext cx="9144000" cy="700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- Communication controller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1336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Level Controller (PC, </a:t>
            </a:r>
            <a:r>
              <a:rPr lang="en-US" dirty="0" err="1" smtClean="0"/>
              <a:t>Beaglebone</a:t>
            </a:r>
            <a:r>
              <a:rPr lang="en-US" dirty="0" smtClean="0"/>
              <a:t>, Android)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600200" y="4419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Sensor Controller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3276600" y="4876800"/>
            <a:ext cx="484632" cy="52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9400" y="54102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Tank Drive Controller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953000" y="4876800"/>
            <a:ext cx="484632" cy="52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95800" y="54102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Controller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6629400" y="4495800"/>
            <a:ext cx="484632" cy="90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72200" y="54102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 Animation Controller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457200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I2C</a:t>
            </a: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1588729" y="3048000"/>
            <a:ext cx="484632" cy="445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8200" y="3505200"/>
            <a:ext cx="205739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Communication Controller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22129" y="3048000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USB to Serial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1981200" y="4495800"/>
            <a:ext cx="50292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33800" y="419100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I2C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C++, Not quite Java – but close </a:t>
            </a:r>
          </a:p>
          <a:p>
            <a:r>
              <a:rPr lang="en-US" dirty="0" smtClean="0"/>
              <a:t>Google “</a:t>
            </a:r>
            <a:r>
              <a:rPr lang="en-US" dirty="0" err="1" smtClean="0"/>
              <a:t>arduino</a:t>
            </a:r>
            <a:r>
              <a:rPr lang="en-US" dirty="0" smtClean="0"/>
              <a:t> reference”</a:t>
            </a:r>
          </a:p>
          <a:p>
            <a:r>
              <a:rPr lang="en-US" dirty="0" smtClean="0"/>
              <a:t>Functions - </a:t>
            </a:r>
            <a:r>
              <a:rPr lang="en-US" dirty="0" smtClean="0">
                <a:hlinkClick r:id="rId2"/>
              </a:rPr>
              <a:t>http://arduino.cc/en/Reference/HomePage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http://arduino-info.wikispaces.com/HOME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Code:</a:t>
            </a:r>
          </a:p>
          <a:p>
            <a:pPr lvl="1"/>
            <a:r>
              <a:rPr lang="en-US" dirty="0" smtClean="0"/>
              <a:t>Highlights of functions</a:t>
            </a:r>
          </a:p>
          <a:p>
            <a:pPr lvl="1"/>
            <a:r>
              <a:rPr lang="en-US" dirty="0" smtClean="0"/>
              <a:t>Making a library</a:t>
            </a:r>
          </a:p>
          <a:p>
            <a:pPr lvl="1"/>
            <a:r>
              <a:rPr lang="en-US" dirty="0" smtClean="0"/>
              <a:t>Using interrupts to read encoders</a:t>
            </a:r>
          </a:p>
          <a:p>
            <a:pPr lvl="1"/>
            <a:r>
              <a:rPr lang="en-US" dirty="0" smtClean="0"/>
              <a:t>Serial communication to a PC</a:t>
            </a:r>
          </a:p>
          <a:p>
            <a:pPr lvl="1"/>
            <a:r>
              <a:rPr lang="en-US" dirty="0" smtClean="0"/>
              <a:t>Driving a motor via an H-Bridge</a:t>
            </a:r>
          </a:p>
          <a:p>
            <a:pPr lvl="1"/>
            <a:r>
              <a:rPr lang="en-US" dirty="0" smtClean="0"/>
              <a:t>Multitasking</a:t>
            </a:r>
          </a:p>
          <a:p>
            <a:pPr lvl="1"/>
            <a:r>
              <a:rPr lang="en-US" dirty="0" smtClean="0"/>
              <a:t>I2C communication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existing</a:t>
            </a:r>
          </a:p>
          <a:p>
            <a:r>
              <a:rPr lang="en-US" dirty="0" smtClean="0"/>
              <a:t>Think of a good interface</a:t>
            </a:r>
          </a:p>
          <a:p>
            <a:r>
              <a:rPr lang="en-US" dirty="0" smtClean="0"/>
              <a:t>Make your own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Arduino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designed cheap hardware</a:t>
            </a:r>
          </a:p>
          <a:p>
            <a:r>
              <a:rPr lang="en-US" dirty="0" smtClean="0"/>
              <a:t>Insanely simple programming at the beginning</a:t>
            </a:r>
          </a:p>
          <a:p>
            <a:r>
              <a:rPr lang="en-US" dirty="0" smtClean="0"/>
              <a:t>Friendly IDE – “keep it simple-stupid!”</a:t>
            </a:r>
          </a:p>
          <a:p>
            <a:r>
              <a:rPr lang="en-US" dirty="0" smtClean="0"/>
              <a:t>Exceptional documentation</a:t>
            </a:r>
          </a:p>
          <a:p>
            <a:r>
              <a:rPr lang="en-US" dirty="0" smtClean="0"/>
              <a:t>Community support, samples, forums, experts</a:t>
            </a:r>
          </a:p>
          <a:p>
            <a:r>
              <a:rPr lang="en-US" dirty="0" smtClean="0"/>
              <a:t>Have a question? Just </a:t>
            </a:r>
            <a:r>
              <a:rPr lang="en-US" dirty="0" err="1" smtClean="0"/>
              <a:t>google</a:t>
            </a:r>
            <a:r>
              <a:rPr lang="en-US" dirty="0" smtClean="0"/>
              <a:t> it!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Arduino</a:t>
            </a:r>
            <a:r>
              <a:rPr lang="en-US" dirty="0" smtClean="0"/>
              <a:t> for Robots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Seminars at RSSC.org</a:t>
            </a:r>
          </a:p>
          <a:p>
            <a:r>
              <a:rPr lang="en-US" dirty="0" smtClean="0"/>
              <a:t>Sergei </a:t>
            </a:r>
            <a:r>
              <a:rPr lang="en-US" dirty="0" err="1" smtClean="0"/>
              <a:t>Grichine</a:t>
            </a:r>
            <a:endParaRPr lang="en-US" dirty="0" smtClean="0"/>
          </a:p>
          <a:p>
            <a:r>
              <a:rPr lang="en-US" dirty="0" smtClean="0"/>
              <a:t>slg@quakemap.com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 boards: Uno</a:t>
            </a:r>
            <a:endParaRPr lang="en-US" dirty="0"/>
          </a:p>
        </p:txBody>
      </p:sp>
      <p:pic>
        <p:nvPicPr>
          <p:cNvPr id="1026" name="Picture 2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7315200" cy="4811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boards: Mega 2560</a:t>
            </a:r>
            <a:endParaRPr lang="en-US" dirty="0"/>
          </a:p>
        </p:txBody>
      </p:sp>
      <p:pic>
        <p:nvPicPr>
          <p:cNvPr id="17410" name="Picture 2" descr="http://arduino.cc/en/uploads/Main/ArduinoMega2560_R3_Front_45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45977"/>
            <a:ext cx="7467600" cy="4912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boards: Mini v05</a:t>
            </a:r>
            <a:endParaRPr lang="en-US" dirty="0"/>
          </a:p>
        </p:txBody>
      </p:sp>
      <p:pic>
        <p:nvPicPr>
          <p:cNvPr id="18434" name="Picture 2" descr="http://arduino.cc/en/uploads/Main/Mini05_front_45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572000" cy="2733041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419600"/>
            <a:ext cx="5943600" cy="213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no-board solution</a:t>
            </a:r>
            <a:br>
              <a:rPr lang="en-US" dirty="0" smtClean="0"/>
            </a:br>
            <a:r>
              <a:rPr lang="en-US" dirty="0" smtClean="0"/>
              <a:t>                 – just an ATmega328 chip</a:t>
            </a:r>
            <a:endParaRPr lang="en-US" dirty="0"/>
          </a:p>
        </p:txBody>
      </p:sp>
      <p:pic>
        <p:nvPicPr>
          <p:cNvPr id="20481" name="Picture 1" descr="Z:\Documents\My\Pictures\20141202 - Big Balancer\bigDfr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09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1"/>
            <a:ext cx="8763000" cy="681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ocuments\My\Pictures\20130122-MakingBicycleShifter\P102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0189"/>
            <a:ext cx="9144000" cy="3917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227</TotalTime>
  <Words>506</Words>
  <Application>Microsoft Office PowerPoint</Application>
  <PresentationFormat>On-screen Show (4:3)</PresentationFormat>
  <Paragraphs>113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Flow</vt:lpstr>
      <vt:lpstr>Arduino for Robots</vt:lpstr>
      <vt:lpstr>Agenda</vt:lpstr>
      <vt:lpstr>Why Arduino</vt:lpstr>
      <vt:lpstr>Common boards: Uno</vt:lpstr>
      <vt:lpstr>Common boards: Mega 2560</vt:lpstr>
      <vt:lpstr>Common boards: Mini v05</vt:lpstr>
      <vt:lpstr>A no-board solution                  – just an ATmega328 chip</vt:lpstr>
      <vt:lpstr>Slide 8</vt:lpstr>
      <vt:lpstr>Slide 9</vt:lpstr>
      <vt:lpstr>Slide 10</vt:lpstr>
      <vt:lpstr>Diavolino  - also just-a-chip</vt:lpstr>
      <vt:lpstr>Slide 12</vt:lpstr>
      <vt:lpstr>Precautions – power, loads</vt:lpstr>
      <vt:lpstr>Precautions –  loads</vt:lpstr>
      <vt:lpstr>Precautions</vt:lpstr>
      <vt:lpstr>Tools – </vt:lpstr>
      <vt:lpstr>Tools – ICSP programmer</vt:lpstr>
      <vt:lpstr>Tools:      Logic      Analyzer</vt:lpstr>
      <vt:lpstr>saleae.com Designed &amp; Manufactured in beautiful San Francisco</vt:lpstr>
      <vt:lpstr>Arduino in Robot Architecture</vt:lpstr>
      <vt:lpstr>Roles</vt:lpstr>
      <vt:lpstr>Roles</vt:lpstr>
      <vt:lpstr>Slide 23</vt:lpstr>
      <vt:lpstr>Slide 24</vt:lpstr>
      <vt:lpstr>Slide 25</vt:lpstr>
      <vt:lpstr>Role - Communication controller</vt:lpstr>
      <vt:lpstr>Code tips</vt:lpstr>
      <vt:lpstr>Code tour</vt:lpstr>
      <vt:lpstr>Making a Library</vt:lpstr>
      <vt:lpstr>Arduino for Robots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 for Robots</dc:title>
  <dc:creator>sergei</dc:creator>
  <cp:lastModifiedBy>sergei</cp:lastModifiedBy>
  <cp:revision>32</cp:revision>
  <dcterms:created xsi:type="dcterms:W3CDTF">2015-01-10T05:15:33Z</dcterms:created>
  <dcterms:modified xsi:type="dcterms:W3CDTF">2015-02-14T16:19:33Z</dcterms:modified>
</cp:coreProperties>
</file>